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61"/>
  </p:notesMasterIdLst>
  <p:sldIdLst>
    <p:sldId id="31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8E86E3-CDB9-4B93-822D-204F3BFDB3C0}">
  <a:tblStyle styleId="{7C8E86E3-CDB9-4B93-822D-204F3BFDB3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90"/>
  </p:normalViewPr>
  <p:slideViewPr>
    <p:cSldViewPr snapToGrid="0">
      <p:cViewPr varScale="1">
        <p:scale>
          <a:sx n="133" d="100"/>
          <a:sy n="133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95033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/>
          <a:lstStyle/>
          <a:p>
            <a:fld id="{FD506D70-4FDC-464B-81DF-79C5C4B28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5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aa5169d_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aa5169d_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363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aa5169d_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aa5169d_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885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aa5169d_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aa5169d_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48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ef38f0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ef38f01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637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ef38f0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ef38f0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396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ef38f01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ef38f01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006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ef38f0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ef38f0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57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aa5169d_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aa5169d_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activity of stealing these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592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aa5169d_0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aa5169d_0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374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aa5169d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aa5169d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028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6712d49e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36712d49e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005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aa5169d_0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aa5169d_0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923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aa5169d_0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aa5169d_0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734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aa5169d_0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aa5169d_0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50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aa5169d_0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aa5169d_0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588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aa5169d_0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aa5169d_0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09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aa5169d_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aa5169d_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968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aa5169d_0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aa5169d_0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787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aa5169d_0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6aa5169d_0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644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aa5169d_0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aa5169d_0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677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aa5169d_0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aa5169d_0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62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6712d49e_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6712d49e_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77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aa5169d_0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6aa5169d_0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328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aa5169d_0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6aa5169d_0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645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aa5169d_0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6aa5169d_0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Bank Run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7325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aa5169d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6aa5169d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11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aa5169d_0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aa5169d_0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022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aa5169d_0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aa5169d_0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9499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ef38f01_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ef38f01_2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368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6c311a93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6c311a93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 requirement in the U.S. is typically 3-10%.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7972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6ef38f0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6ef38f0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146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ef38f0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ef38f0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266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6aa5169d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6aa5169d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4028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ef38f0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ef38f0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4801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ef38f0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ef38f01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5855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ef38f0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ef38f0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0232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bc979ad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6bc979ad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453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bc979ad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6bc979ad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6239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6bc979ad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6bc979ad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9520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bc979ad_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6bc979ad_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981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bc979ad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6bc979ad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898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6ef38f0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6ef38f0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1507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6ef38f0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6ef38f01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57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997a2ca_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997a2ca_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8457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6ef38f01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6ef38f01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threshold is 4 BTC-days per 1000 bytes.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15456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6ef38f0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6ef38f0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threshold is 4 BTC-days per 1000 bytes.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45961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ef38f01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6ef38f01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5748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6aa5169d_0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6aa5169d_0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4739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6aa5169d_0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6aa5169d_0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9776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ef38f0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6ef38f0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3927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aa5169d_0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aa5169d_0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1147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aa5169d_0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6aa5169d_0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7162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aa5169d_0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6aa5169d_0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7022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6aa5169d_0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6aa5169d_0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009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aa5169d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aa5169d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adequate for most people.  Certainly not for companies/services.  So we see lots of methods to try to improve/change the tradeoff between convenience, security, availability.  Also privacy.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217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aa5169d_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aa5169d_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44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ef38f0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ef38f0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62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aa5169d_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aa5169d_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37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400300"/>
            <a:ext cx="5543550" cy="17145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Lecture # 5: How to Store and Use Bitcoins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Dr.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Sufian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Hameed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Computer Science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FAST-NUCES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1200150"/>
            <a:ext cx="6172200" cy="1102519"/>
          </a:xfrm>
        </p:spPr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CS-482: Introduction to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Blockchain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CryptoCurrency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23982" y="4755008"/>
            <a:ext cx="2971800" cy="34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FAST-NUCES</a:t>
            </a:r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072" y="155396"/>
            <a:ext cx="87345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19" y="4755008"/>
            <a:ext cx="35910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72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038" y="694712"/>
            <a:ext cx="2483025" cy="24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storage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storage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250" y="1134450"/>
            <a:ext cx="2138050" cy="1603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" name="Google Shape;87;p17"/>
          <p:cNvSpPr txBox="1"/>
          <p:nvPr/>
        </p:nvSpPr>
        <p:spPr>
          <a:xfrm>
            <a:off x="1093975" y="3100625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630500" y="3100625"/>
            <a:ext cx="200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543600" y="4115750"/>
            <a:ext cx="205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separate keys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 flipH="1">
            <a:off x="2260800" y="4420550"/>
            <a:ext cx="1282800" cy="2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91;p17"/>
          <p:cNvCxnSpPr/>
          <p:nvPr/>
        </p:nvCxnSpPr>
        <p:spPr>
          <a:xfrm rot="10800000" flipH="1">
            <a:off x="5600400" y="4399250"/>
            <a:ext cx="1110900" cy="2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7"/>
          <p:cNvCxnSpPr/>
          <p:nvPr/>
        </p:nvCxnSpPr>
        <p:spPr>
          <a:xfrm>
            <a:off x="4267900" y="6400"/>
            <a:ext cx="106800" cy="38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3" name="Google Shape;93;p17"/>
          <p:cNvSpPr txBox="1"/>
          <p:nvPr/>
        </p:nvSpPr>
        <p:spPr>
          <a:xfrm>
            <a:off x="1093975" y="3658550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convenient but risky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785275" y="3658550"/>
            <a:ext cx="200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archival but safer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645" y="694705"/>
            <a:ext cx="1564500" cy="15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storage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storage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875" y="1113100"/>
            <a:ext cx="1282800" cy="9621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8"/>
          <p:cNvSpPr txBox="1"/>
          <p:nvPr/>
        </p:nvSpPr>
        <p:spPr>
          <a:xfrm>
            <a:off x="1093975" y="2132363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5630500" y="2075200"/>
            <a:ext cx="200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>
            <a:off x="4267900" y="6400"/>
            <a:ext cx="149400" cy="51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6" name="Google Shape;106;p18"/>
          <p:cNvSpPr txBox="1"/>
          <p:nvPr/>
        </p:nvSpPr>
        <p:spPr>
          <a:xfrm>
            <a:off x="582625" y="328202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secret key(s)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835400" y="32820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secret key(s)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38375" y="40319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address(es)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879650" y="397857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address(es)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3318300" y="3868850"/>
            <a:ext cx="2347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1" name="Google Shape;111;p18"/>
          <p:cNvSpPr txBox="1"/>
          <p:nvPr/>
        </p:nvSpPr>
        <p:spPr>
          <a:xfrm>
            <a:off x="3766425" y="3358300"/>
            <a:ext cx="12828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308" y="705367"/>
            <a:ext cx="4166450" cy="41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storage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storage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875" y="1113100"/>
            <a:ext cx="1282800" cy="9621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0" name="Google Shape;120;p19"/>
          <p:cNvSpPr txBox="1"/>
          <p:nvPr/>
        </p:nvSpPr>
        <p:spPr>
          <a:xfrm>
            <a:off x="1093975" y="2132363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1" name="Google Shape;121;p19"/>
          <p:cNvCxnSpPr/>
          <p:nvPr/>
        </p:nvCxnSpPr>
        <p:spPr>
          <a:xfrm>
            <a:off x="4267900" y="6400"/>
            <a:ext cx="149400" cy="51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2" name="Google Shape;122;p19"/>
          <p:cNvSpPr txBox="1"/>
          <p:nvPr/>
        </p:nvSpPr>
        <p:spPr>
          <a:xfrm>
            <a:off x="582625" y="328202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secret key(s)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538375" y="40319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address(es)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>
            <a:off x="3318300" y="3868850"/>
            <a:ext cx="2347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9"/>
          <p:cNvSpPr txBox="1"/>
          <p:nvPr/>
        </p:nvSpPr>
        <p:spPr>
          <a:xfrm>
            <a:off x="3766425" y="3358300"/>
            <a:ext cx="12828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593225" y="4670788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57200" y="526750"/>
            <a:ext cx="82296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Problem: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Want to use a new address (and key) for each coin sent to cold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But how can hot wallet learn new addresses if cold wallet is offline?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Awkward solution: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Generate a big batch of addresses/keys, transfer to hot beforehand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Better solution: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Hierarchical wallet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57200" y="292500"/>
            <a:ext cx="82296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Regular key generation: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1"/>
          <p:cNvSpPr txBox="1"/>
          <p:nvPr/>
        </p:nvSpPr>
        <p:spPr>
          <a:xfrm>
            <a:off x="451100" y="2635125"/>
            <a:ext cx="15561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835450" y="1799850"/>
            <a:ext cx="1090200" cy="45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2745150" y="3410325"/>
            <a:ext cx="1440600" cy="45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 rot="10800000" flipH="1">
            <a:off x="1975050" y="2257050"/>
            <a:ext cx="860400" cy="393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1"/>
          <p:cNvCxnSpPr/>
          <p:nvPr/>
        </p:nvCxnSpPr>
        <p:spPr>
          <a:xfrm>
            <a:off x="2065350" y="3092325"/>
            <a:ext cx="679800" cy="3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457200" y="292500"/>
            <a:ext cx="82296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Hierarchical key generation: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22"/>
          <p:cNvSpPr txBox="1"/>
          <p:nvPr/>
        </p:nvSpPr>
        <p:spPr>
          <a:xfrm>
            <a:off x="329225" y="2711325"/>
            <a:ext cx="20391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generateKeysHier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228725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053525" y="3486525"/>
            <a:ext cx="14406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0" name="Google Shape;150;p22"/>
          <p:cNvCxnSpPr/>
          <p:nvPr/>
        </p:nvCxnSpPr>
        <p:spPr>
          <a:xfrm rot="10800000" flipH="1">
            <a:off x="2368325" y="2333250"/>
            <a:ext cx="860400" cy="393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2"/>
          <p:cNvCxnSpPr/>
          <p:nvPr/>
        </p:nvCxnSpPr>
        <p:spPr>
          <a:xfrm>
            <a:off x="2368325" y="3168525"/>
            <a:ext cx="679800" cy="3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2"/>
          <p:cNvSpPr txBox="1"/>
          <p:nvPr/>
        </p:nvSpPr>
        <p:spPr>
          <a:xfrm>
            <a:off x="5069575" y="175577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genAddr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3" name="Google Shape;153;p22"/>
          <p:cNvCxnSpPr>
            <a:stCxn id="148" idx="3"/>
            <a:endCxn id="152" idx="1"/>
          </p:cNvCxnSpPr>
          <p:nvPr/>
        </p:nvCxnSpPr>
        <p:spPr>
          <a:xfrm>
            <a:off x="4318925" y="1969675"/>
            <a:ext cx="750600" cy="147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2"/>
          <p:cNvSpPr txBox="1"/>
          <p:nvPr/>
        </p:nvSpPr>
        <p:spPr>
          <a:xfrm>
            <a:off x="5069575" y="362152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 rot="10800000" flipH="1">
            <a:off x="4494125" y="3831375"/>
            <a:ext cx="550500" cy="114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2"/>
          <p:cNvSpPr txBox="1"/>
          <p:nvPr/>
        </p:nvSpPr>
        <p:spPr>
          <a:xfrm>
            <a:off x="4860125" y="71772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7" name="Google Shape;157;p22"/>
          <p:cNvCxnSpPr/>
          <p:nvPr/>
        </p:nvCxnSpPr>
        <p:spPr>
          <a:xfrm>
            <a:off x="5163125" y="1110725"/>
            <a:ext cx="136500" cy="6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22"/>
          <p:cNvSpPr txBox="1"/>
          <p:nvPr/>
        </p:nvSpPr>
        <p:spPr>
          <a:xfrm>
            <a:off x="7130050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9" name="Google Shape;159;p22"/>
          <p:cNvCxnSpPr>
            <a:endCxn id="158" idx="1"/>
          </p:cNvCxnSpPr>
          <p:nvPr/>
        </p:nvCxnSpPr>
        <p:spPr>
          <a:xfrm rot="10800000" flipH="1">
            <a:off x="6266050" y="196967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22"/>
          <p:cNvSpPr txBox="1"/>
          <p:nvPr/>
        </p:nvSpPr>
        <p:spPr>
          <a:xfrm>
            <a:off x="7130050" y="34734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 rot="10800000" flipH="1">
            <a:off x="6266050" y="384652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2"/>
          <p:cNvSpPr txBox="1"/>
          <p:nvPr/>
        </p:nvSpPr>
        <p:spPr>
          <a:xfrm>
            <a:off x="4860125" y="462967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3" name="Google Shape;163;p22"/>
          <p:cNvCxnSpPr/>
          <p:nvPr/>
        </p:nvCxnSpPr>
        <p:spPr>
          <a:xfrm rot="10800000" flipH="1">
            <a:off x="5331350" y="4086400"/>
            <a:ext cx="116700" cy="531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2"/>
          <p:cNvSpPr txBox="1"/>
          <p:nvPr/>
        </p:nvSpPr>
        <p:spPr>
          <a:xfrm>
            <a:off x="1688675" y="1115775"/>
            <a:ext cx="2039100" cy="457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doesn’t leak keys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-25" y="0"/>
            <a:ext cx="9024300" cy="2957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0" y="1755775"/>
            <a:ext cx="3367200" cy="1096800"/>
          </a:xfrm>
          <a:prstGeom prst="rtTriangl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0" y="2837475"/>
            <a:ext cx="9024300" cy="2306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329225" y="2711325"/>
            <a:ext cx="20391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generateKeysHier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3228725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3053525" y="3486525"/>
            <a:ext cx="14406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5" name="Google Shape;175;p23"/>
          <p:cNvCxnSpPr/>
          <p:nvPr/>
        </p:nvCxnSpPr>
        <p:spPr>
          <a:xfrm rot="10800000" flipH="1">
            <a:off x="2368325" y="2333250"/>
            <a:ext cx="860400" cy="393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3"/>
          <p:cNvCxnSpPr/>
          <p:nvPr/>
        </p:nvCxnSpPr>
        <p:spPr>
          <a:xfrm>
            <a:off x="2368325" y="3168525"/>
            <a:ext cx="679800" cy="3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23"/>
          <p:cNvSpPr txBox="1"/>
          <p:nvPr/>
        </p:nvSpPr>
        <p:spPr>
          <a:xfrm>
            <a:off x="5069575" y="175577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genAddr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8" name="Google Shape;178;p23"/>
          <p:cNvCxnSpPr>
            <a:stCxn id="173" idx="3"/>
            <a:endCxn id="177" idx="1"/>
          </p:cNvCxnSpPr>
          <p:nvPr/>
        </p:nvCxnSpPr>
        <p:spPr>
          <a:xfrm>
            <a:off x="4318925" y="1969675"/>
            <a:ext cx="750600" cy="147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23"/>
          <p:cNvSpPr txBox="1"/>
          <p:nvPr/>
        </p:nvSpPr>
        <p:spPr>
          <a:xfrm>
            <a:off x="5069575" y="362152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 rot="10800000" flipH="1">
            <a:off x="4494125" y="3831375"/>
            <a:ext cx="550500" cy="114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3"/>
          <p:cNvSpPr txBox="1"/>
          <p:nvPr/>
        </p:nvSpPr>
        <p:spPr>
          <a:xfrm>
            <a:off x="4860125" y="71772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" name="Google Shape;182;p23"/>
          <p:cNvCxnSpPr/>
          <p:nvPr/>
        </p:nvCxnSpPr>
        <p:spPr>
          <a:xfrm>
            <a:off x="5163125" y="1110725"/>
            <a:ext cx="136500" cy="6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23"/>
          <p:cNvSpPr txBox="1"/>
          <p:nvPr/>
        </p:nvSpPr>
        <p:spPr>
          <a:xfrm>
            <a:off x="7130050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" name="Google Shape;184;p23"/>
          <p:cNvCxnSpPr>
            <a:endCxn id="183" idx="1"/>
          </p:cNvCxnSpPr>
          <p:nvPr/>
        </p:nvCxnSpPr>
        <p:spPr>
          <a:xfrm rot="10800000" flipH="1">
            <a:off x="6266050" y="196967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23"/>
          <p:cNvSpPr txBox="1"/>
          <p:nvPr/>
        </p:nvSpPr>
        <p:spPr>
          <a:xfrm>
            <a:off x="7130050" y="34734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6" name="Google Shape;186;p23"/>
          <p:cNvCxnSpPr/>
          <p:nvPr/>
        </p:nvCxnSpPr>
        <p:spPr>
          <a:xfrm rot="10800000" flipH="1">
            <a:off x="6266050" y="384652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23"/>
          <p:cNvSpPr txBox="1"/>
          <p:nvPr/>
        </p:nvSpPr>
        <p:spPr>
          <a:xfrm>
            <a:off x="4860125" y="462967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8" name="Google Shape;188;p23"/>
          <p:cNvCxnSpPr/>
          <p:nvPr/>
        </p:nvCxnSpPr>
        <p:spPr>
          <a:xfrm rot="10800000" flipH="1">
            <a:off x="5331350" y="4086400"/>
            <a:ext cx="116700" cy="531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3"/>
          <p:cNvSpPr/>
          <p:nvPr/>
        </p:nvSpPr>
        <p:spPr>
          <a:xfrm>
            <a:off x="-14975" y="1759950"/>
            <a:ext cx="9039250" cy="1092500"/>
          </a:xfrm>
          <a:custGeom>
            <a:avLst/>
            <a:gdLst/>
            <a:ahLst/>
            <a:cxnLst/>
            <a:rect l="l" t="t" r="r" b="b"/>
            <a:pathLst>
              <a:path w="361570" h="43700" extrusionOk="0">
                <a:moveTo>
                  <a:pt x="361570" y="43101"/>
                </a:moveTo>
                <a:lnTo>
                  <a:pt x="134092" y="4370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Google Shape;190;p23"/>
          <p:cNvSpPr txBox="1"/>
          <p:nvPr/>
        </p:nvSpPr>
        <p:spPr>
          <a:xfrm>
            <a:off x="191600" y="202600"/>
            <a:ext cx="129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u="sng">
                <a:latin typeface="Trebuchet MS"/>
                <a:ea typeface="Trebuchet MS"/>
                <a:cs typeface="Trebuchet MS"/>
                <a:sym typeface="Trebuchet MS"/>
              </a:rPr>
              <a:t>hot side</a:t>
            </a:r>
            <a:endParaRPr sz="2400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91600" y="4565475"/>
            <a:ext cx="151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u="sng">
                <a:latin typeface="Trebuchet MS"/>
                <a:ea typeface="Trebuchet MS"/>
                <a:cs typeface="Trebuchet MS"/>
                <a:sym typeface="Trebuchet MS"/>
              </a:rPr>
              <a:t>cold side</a:t>
            </a:r>
            <a:endParaRPr sz="2400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store cold info</a:t>
            </a: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(1) Info stored in device, device locked in a safe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(2) “Brain wallet”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   encrypt info under passphrase that user remembers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(3) Paper wallet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	    print info on paper,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         lock up the paper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(4) In “tamperproof” device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device will sign things for you, but won’t divulge keys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Splitting and Sharing Keys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sharing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Idea: split secret into N pieces, such that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given any K pieces, can reconstruct the secret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given fewer than K pieces, don’t learn anything 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Example: N=2, K=2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P = a large prime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 = secret in [0, P)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 = random in [0, P)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26"/>
          <p:cNvSpPr txBox="1"/>
          <p:nvPr/>
        </p:nvSpPr>
        <p:spPr>
          <a:xfrm>
            <a:off x="4075850" y="3004600"/>
            <a:ext cx="4694700" cy="747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split: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  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= (S+R) mod P        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= (S+2R) mod P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4185575" y="3999925"/>
            <a:ext cx="3657600" cy="747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reconstruct: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	(2X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) mod P = 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Simple Local Storage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27"/>
          <p:cNvCxnSpPr/>
          <p:nvPr/>
        </p:nvCxnSpPr>
        <p:spPr>
          <a:xfrm rot="10800000" flipH="1">
            <a:off x="1291050" y="1094625"/>
            <a:ext cx="3979800" cy="20013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7"/>
          <p:cNvCxnSpPr/>
          <p:nvPr/>
        </p:nvCxnSpPr>
        <p:spPr>
          <a:xfrm>
            <a:off x="1291050" y="4028900"/>
            <a:ext cx="5953800" cy="1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7"/>
          <p:cNvCxnSpPr/>
          <p:nvPr/>
        </p:nvCxnSpPr>
        <p:spPr>
          <a:xfrm rot="10800000">
            <a:off x="1259125" y="539775"/>
            <a:ext cx="42600" cy="349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27"/>
          <p:cNvSpPr txBox="1"/>
          <p:nvPr/>
        </p:nvSpPr>
        <p:spPr>
          <a:xfrm>
            <a:off x="6956850" y="3963500"/>
            <a:ext cx="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971125" y="539775"/>
            <a:ext cx="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1221775" y="3015275"/>
            <a:ext cx="165300" cy="18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76175" y="2812550"/>
            <a:ext cx="810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(0, S)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5081825" y="722775"/>
            <a:ext cx="1928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random slope 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1907675" y="268432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2572225" y="2335250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3198300" y="200467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3937525" y="164492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1720100" y="2736338"/>
            <a:ext cx="10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(1, S+R)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1720088" y="1928475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(2, S+2R)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2993600" y="2121050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(3, S+3R)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2993600" y="1265325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(4, S+4R)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4444100" y="3301113"/>
            <a:ext cx="4166400" cy="457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(do arithmetic modulo large prime P)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4752100" y="2167175"/>
            <a:ext cx="3809100" cy="874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given any two points,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can interpolate and find 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sharing</a:t>
            </a:r>
            <a:endParaRPr/>
          </a:p>
        </p:txBody>
      </p:sp>
      <p:graphicFrame>
        <p:nvGraphicFramePr>
          <p:cNvPr id="238" name="Google Shape;238;p28"/>
          <p:cNvGraphicFramePr/>
          <p:nvPr/>
        </p:nvGraphicFramePr>
        <p:xfrm>
          <a:off x="264313" y="1395025"/>
          <a:ext cx="8615375" cy="1828680"/>
        </p:xfrm>
        <a:graphic>
          <a:graphicData uri="http://schemas.openxmlformats.org/drawingml/2006/table">
            <a:tbl>
              <a:tblPr>
                <a:noFill/>
                <a:tableStyleId>{7C8E86E3-CDB9-4B93-822D-204F3BFDB3C0}</a:tableStyleId>
              </a:tblPr>
              <a:tblGrid>
                <a:gridCol w="313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Equation</a:t>
                      </a:r>
                      <a:endParaRPr sz="18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Random parameters</a:t>
                      </a:r>
                      <a:endParaRPr sz="18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Points needed to recover S</a:t>
                      </a:r>
                      <a:endParaRPr sz="18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RX) mod P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 mod P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 mod P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9" name="Google Shape;239;p28"/>
          <p:cNvSpPr txBox="1"/>
          <p:nvPr/>
        </p:nvSpPr>
        <p:spPr>
          <a:xfrm>
            <a:off x="1771200" y="3346025"/>
            <a:ext cx="74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etc.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3158250" y="3749350"/>
            <a:ext cx="4548300" cy="874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support K-out-of-N splitting, for any K, 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sharing</a:t>
            </a:r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Good: Store shares separately, adversary must 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compromise several shares to get the key.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Bad: To sign, need to bring shares together, 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reconstruct the key.     ⇐ vulnerable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Multi-sig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Recall multi-sig from Lecture 3.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Lets you keep shares apart, approve transaction without reconstructing key at any point.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Andrew, Arvind, Ed, and Joseph are co-workers.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Their company has lots of Bitcoins.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Each of the four generates a key-pair, 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puts secret key in a safe, private, offline place.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 company’s cold-stored coins use multi-sig, so that three of the four keys must sign to release a coin.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Online Wallets and Exchanges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wallet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like a local wallet 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but “in the cloud”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runs in your browser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site sends code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site stores keys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you log in to access wallet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125" y="1200150"/>
            <a:ext cx="5006650" cy="239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wallet tradeoffs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convenient: nothing to install, works on multiple devices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but security worries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vulnerable if site is malicious or compromised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ideally, site is run by security professionals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Bank-like services</a:t>
            </a:r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give the bank money (a “deposit”)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bank promises to pay you back later, on demand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bank doesn’t actually keep your money in the back room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typically, bank invests the money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keeps some around to meet withdrawals (“fractional reserve”)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Exchanges</a:t>
            </a: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accept deposits of Bitcoins and fiat currency ($, 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€, …)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promise to pay back on demand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lets customers: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make and receive Bitcoin payments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buy/sell Bitcoins for fiat currency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	typically, match up BTC buyer with BTC seller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901225"/>
            <a:ext cx="8229600" cy="40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spend a Bitcoin, you need to know: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* some info from the public blockchain, and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* the owner’s secret signing key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So it’s all about key management.</a:t>
            </a:r>
            <a:endParaRPr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you buy BTC</a:t>
            </a: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suppose my account at Exchange holds $5000 + 3 BTC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 use Exchange to buy 2 BTC for $580 each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result: my account holds $3840 + 5 BTC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note: no BTC transaction appears on the blockchain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only effect: Exchange is making a different promise now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Exchanges: Pros and Cons</a:t>
            </a:r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pro:  connects BTC economy to fiat currency economy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easy to transfer value back and forth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con: risk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same kinds of risks as banks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00" y="329413"/>
            <a:ext cx="6920800" cy="44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/>
        </p:nvSpPr>
        <p:spPr>
          <a:xfrm>
            <a:off x="3332225" y="4338325"/>
            <a:ext cx="162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Charles Ponzi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200" y="433125"/>
            <a:ext cx="2909849" cy="39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25" y="328000"/>
            <a:ext cx="5322975" cy="45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 descr="Screen Shot 2014-07-29 at 10.12.1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23" y="0"/>
            <a:ext cx="83399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3101" cy="64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 Regulation</a:t>
            </a:r>
            <a:endParaRPr/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for traditional banks, government typically: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imposes minimum reserve requirements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	</a:t>
            </a:r>
            <a:r>
              <a:rPr lang="en" sz="1800"/>
              <a:t>must hold some fraction of deposits in reserve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regulates behavior, investments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insures depositors against losses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acts as lender of last resort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Reserve</a:t>
            </a:r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Bitcoin exchange can prove it has fractional reserve.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fraction can be 100%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Prove how much reserve you’re holding: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publish valid payment-to-self of that amount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sign a challenge string with the same private key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Prove how many demand deposits you hold: ...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body" idx="1"/>
          </p:nvPr>
        </p:nvSpPr>
        <p:spPr>
          <a:xfrm>
            <a:off x="457200" y="128900"/>
            <a:ext cx="82296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Merkle tree with subtree totals</a:t>
            </a:r>
            <a:endParaRPr/>
          </a:p>
        </p:txBody>
      </p:sp>
      <p:sp>
        <p:nvSpPr>
          <p:cNvPr id="344" name="Google Shape;344;p46"/>
          <p:cNvSpPr txBox="1"/>
          <p:nvPr/>
        </p:nvSpPr>
        <p:spPr>
          <a:xfrm>
            <a:off x="3533175" y="14065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1730100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5641025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p46"/>
          <p:cNvSpPr/>
          <p:nvPr/>
        </p:nvSpPr>
        <p:spPr>
          <a:xfrm>
            <a:off x="2388775" y="1673250"/>
            <a:ext cx="1555475" cy="622200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48" name="Google Shape;348;p46"/>
          <p:cNvSpPr/>
          <p:nvPr/>
        </p:nvSpPr>
        <p:spPr>
          <a:xfrm flipH="1">
            <a:off x="4588615" y="1673250"/>
            <a:ext cx="1677735" cy="622200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49" name="Google Shape;349;p46"/>
          <p:cNvSpPr txBox="1"/>
          <p:nvPr/>
        </p:nvSpPr>
        <p:spPr>
          <a:xfrm>
            <a:off x="6825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28348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p46"/>
          <p:cNvSpPr txBox="1"/>
          <p:nvPr/>
        </p:nvSpPr>
        <p:spPr>
          <a:xfrm>
            <a:off x="4687175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46"/>
          <p:cNvSpPr txBox="1"/>
          <p:nvPr/>
        </p:nvSpPr>
        <p:spPr>
          <a:xfrm>
            <a:off x="677280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46"/>
          <p:cNvSpPr/>
          <p:nvPr/>
        </p:nvSpPr>
        <p:spPr>
          <a:xfrm>
            <a:off x="1366600" y="2547850"/>
            <a:ext cx="765916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54" name="Google Shape;354;p46"/>
          <p:cNvSpPr/>
          <p:nvPr/>
        </p:nvSpPr>
        <p:spPr>
          <a:xfrm flipH="1">
            <a:off x="2785154" y="2535175"/>
            <a:ext cx="748028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55" name="Google Shape;355;p46"/>
          <p:cNvSpPr/>
          <p:nvPr/>
        </p:nvSpPr>
        <p:spPr>
          <a:xfrm>
            <a:off x="5265550" y="2547850"/>
            <a:ext cx="765916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56" name="Google Shape;356;p46"/>
          <p:cNvSpPr/>
          <p:nvPr/>
        </p:nvSpPr>
        <p:spPr>
          <a:xfrm flipH="1">
            <a:off x="6704053" y="2547850"/>
            <a:ext cx="748028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357" name="Google Shape;357;p46"/>
          <p:cNvGrpSpPr/>
          <p:nvPr/>
        </p:nvGrpSpPr>
        <p:grpSpPr>
          <a:xfrm>
            <a:off x="579400" y="3484275"/>
            <a:ext cx="1600400" cy="1479150"/>
            <a:chOff x="579400" y="3484275"/>
            <a:chExt cx="1600400" cy="1479150"/>
          </a:xfrm>
        </p:grpSpPr>
        <p:sp>
          <p:nvSpPr>
            <p:cNvPr id="358" name="Google Shape;358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user1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59" name="Google Shape;359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0" name="Google Shape;360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user2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1" name="Google Shape;361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62" name="Google Shape;362;p46"/>
          <p:cNvGrpSpPr/>
          <p:nvPr/>
        </p:nvGrpSpPr>
        <p:grpSpPr>
          <a:xfrm>
            <a:off x="2706800" y="3484275"/>
            <a:ext cx="1600400" cy="1479150"/>
            <a:chOff x="579400" y="3484275"/>
            <a:chExt cx="1600400" cy="1479150"/>
          </a:xfrm>
        </p:grpSpPr>
        <p:sp>
          <p:nvSpPr>
            <p:cNvPr id="363" name="Google Shape;363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user3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4" name="Google Shape;364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5" name="Google Shape;365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user4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6" name="Google Shape;366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67" name="Google Shape;367;p46"/>
          <p:cNvGrpSpPr/>
          <p:nvPr/>
        </p:nvGrpSpPr>
        <p:grpSpPr>
          <a:xfrm>
            <a:off x="4559125" y="3457350"/>
            <a:ext cx="1600400" cy="1479150"/>
            <a:chOff x="579400" y="3484275"/>
            <a:chExt cx="1600400" cy="1479150"/>
          </a:xfrm>
        </p:grpSpPr>
        <p:sp>
          <p:nvSpPr>
            <p:cNvPr id="368" name="Google Shape;368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user5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9" name="Google Shape;369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0" name="Google Shape;370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user6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71" name="Google Shape;371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2" name="Google Shape;372;p46"/>
          <p:cNvGrpSpPr/>
          <p:nvPr/>
        </p:nvGrpSpPr>
        <p:grpSpPr>
          <a:xfrm>
            <a:off x="6644750" y="3484275"/>
            <a:ext cx="1600400" cy="1479150"/>
            <a:chOff x="579400" y="3484275"/>
            <a:chExt cx="1600400" cy="1479150"/>
          </a:xfrm>
        </p:grpSpPr>
        <p:sp>
          <p:nvSpPr>
            <p:cNvPr id="373" name="Google Shape;373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user7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74" name="Google Shape;374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5" name="Google Shape;375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user8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76" name="Google Shape;376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77" name="Google Shape;377;p46"/>
          <p:cNvCxnSpPr>
            <a:endCxn id="344" idx="0"/>
          </p:cNvCxnSpPr>
          <p:nvPr/>
        </p:nvCxnSpPr>
        <p:spPr>
          <a:xfrm flipH="1">
            <a:off x="4205325" y="973375"/>
            <a:ext cx="5700" cy="4332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8" name="Google Shape;378;p46"/>
          <p:cNvSpPr txBox="1"/>
          <p:nvPr/>
        </p:nvSpPr>
        <p:spPr>
          <a:xfrm>
            <a:off x="5265550" y="1130550"/>
            <a:ext cx="3328200" cy="68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each hashpointer includes total value in its subtree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449494" y="1905106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Store and Use Bitcoins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7" name="Google Shape;47;p11"/>
          <p:cNvCxnSpPr/>
          <p:nvPr/>
        </p:nvCxnSpPr>
        <p:spPr>
          <a:xfrm>
            <a:off x="5575819" y="2243627"/>
            <a:ext cx="1362600" cy="10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11"/>
          <p:cNvSpPr txBox="1"/>
          <p:nvPr/>
        </p:nvSpPr>
        <p:spPr>
          <a:xfrm>
            <a:off x="5501319" y="2339427"/>
            <a:ext cx="22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Secret Keys</a:t>
            </a:r>
            <a:endParaRPr sz="3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>
            <a:spLocks noGrp="1"/>
          </p:cNvSpPr>
          <p:nvPr>
            <p:ph type="body" idx="1"/>
          </p:nvPr>
        </p:nvSpPr>
        <p:spPr>
          <a:xfrm>
            <a:off x="457200" y="128900"/>
            <a:ext cx="82296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Checking that you’re represented in the tree</a:t>
            </a:r>
            <a:endParaRPr/>
          </a:p>
        </p:txBody>
      </p:sp>
      <p:sp>
        <p:nvSpPr>
          <p:cNvPr id="384" name="Google Shape;384;p47"/>
          <p:cNvSpPr txBox="1"/>
          <p:nvPr/>
        </p:nvSpPr>
        <p:spPr>
          <a:xfrm>
            <a:off x="3533175" y="14065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47"/>
          <p:cNvSpPr txBox="1"/>
          <p:nvPr/>
        </p:nvSpPr>
        <p:spPr>
          <a:xfrm>
            <a:off x="1730100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2388775" y="1673250"/>
            <a:ext cx="1555475" cy="622200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87" name="Google Shape;387;p47"/>
          <p:cNvSpPr txBox="1"/>
          <p:nvPr/>
        </p:nvSpPr>
        <p:spPr>
          <a:xfrm>
            <a:off x="28348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47"/>
          <p:cNvSpPr/>
          <p:nvPr/>
        </p:nvSpPr>
        <p:spPr>
          <a:xfrm flipH="1">
            <a:off x="2785154" y="2535175"/>
            <a:ext cx="748028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89" name="Google Shape;389;p47"/>
          <p:cNvSpPr/>
          <p:nvPr/>
        </p:nvSpPr>
        <p:spPr>
          <a:xfrm>
            <a:off x="3702400" y="4152525"/>
            <a:ext cx="604800" cy="810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your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acct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90" name="Google Shape;390;p47"/>
          <p:cNvCxnSpPr/>
          <p:nvPr/>
        </p:nvCxnSpPr>
        <p:spPr>
          <a:xfrm>
            <a:off x="3849550" y="3517650"/>
            <a:ext cx="177900" cy="6222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47"/>
          <p:cNvCxnSpPr>
            <a:endCxn id="384" idx="0"/>
          </p:cNvCxnSpPr>
          <p:nvPr/>
        </p:nvCxnSpPr>
        <p:spPr>
          <a:xfrm flipH="1">
            <a:off x="4205325" y="973375"/>
            <a:ext cx="5700" cy="4332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47"/>
          <p:cNvSpPr txBox="1"/>
          <p:nvPr/>
        </p:nvSpPr>
        <p:spPr>
          <a:xfrm>
            <a:off x="5681450" y="1016875"/>
            <a:ext cx="2929200" cy="457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show O(log n) items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Reserve</a:t>
            </a:r>
            <a:endParaRPr/>
          </a:p>
        </p:txBody>
      </p:sp>
      <p:sp>
        <p:nvSpPr>
          <p:cNvPr id="398" name="Google Shape;398;p48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Prove that you have at least X amount of reserve currency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Prove that customers have at most Y amount deposited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So reserve fraction </a:t>
            </a:r>
            <a:r>
              <a:rPr lang="en"/>
              <a:t>≥</a:t>
            </a:r>
            <a:r>
              <a:rPr lang="en" sz="2600" b="1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/>
              <a:t>X / 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Payment Services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Scenario: merchant accepts BTC</a:t>
            </a:r>
            <a:endParaRPr/>
          </a:p>
        </p:txBody>
      </p:sp>
      <p:sp>
        <p:nvSpPr>
          <p:cNvPr id="409" name="Google Shape;409;p50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customer wants: to pay with Bitcoin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merchant wants: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* to receive dollars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* simple deployment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* low risk (tech risk, security risk, exchange rate risk)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1" descr="Screen Shot 2014-07-29 at 8.26.5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50" y="222025"/>
            <a:ext cx="5223000" cy="46341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15" name="Google Shape;415;p51"/>
          <p:cNvCxnSpPr>
            <a:stCxn id="414" idx="3"/>
          </p:cNvCxnSpPr>
          <p:nvPr/>
        </p:nvCxnSpPr>
        <p:spPr>
          <a:xfrm>
            <a:off x="5642050" y="2539087"/>
            <a:ext cx="963000" cy="1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416;p51"/>
          <p:cNvSpPr txBox="1"/>
          <p:nvPr/>
        </p:nvSpPr>
        <p:spPr>
          <a:xfrm>
            <a:off x="6605050" y="2185200"/>
            <a:ext cx="19611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HTML for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 button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/>
          <p:nvPr/>
        </p:nvSpPr>
        <p:spPr>
          <a:xfrm>
            <a:off x="549100" y="2135850"/>
            <a:ext cx="3372950" cy="2577350"/>
          </a:xfrm>
          <a:custGeom>
            <a:avLst/>
            <a:gdLst/>
            <a:ahLst/>
            <a:cxnLst/>
            <a:rect l="l" t="t" r="r" b="b"/>
            <a:pathLst>
              <a:path w="134918" h="103094" extrusionOk="0">
                <a:moveTo>
                  <a:pt x="0" y="0"/>
                </a:moveTo>
                <a:cubicBezTo>
                  <a:pt x="2764" y="13970"/>
                  <a:pt x="-5902" y="66638"/>
                  <a:pt x="16584" y="83820"/>
                </a:cubicBezTo>
                <a:cubicBezTo>
                  <a:pt x="39070" y="101002"/>
                  <a:pt x="115196" y="99882"/>
                  <a:pt x="134918" y="103094"/>
                </a:cubicBezTo>
              </a:path>
            </a:pathLst>
          </a:custGeom>
          <a:noFill/>
          <a:ln w="3810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22" name="Google Shape;422;p52"/>
          <p:cNvSpPr txBox="1"/>
          <p:nvPr/>
        </p:nvSpPr>
        <p:spPr>
          <a:xfrm>
            <a:off x="4258188" y="4686300"/>
            <a:ext cx="62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3" name="Google Shape;4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988" y="3816700"/>
            <a:ext cx="948025" cy="9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24" y="906774"/>
            <a:ext cx="1429875" cy="11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3975" y="906775"/>
            <a:ext cx="1143900" cy="11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/>
          <p:nvPr/>
        </p:nvSpPr>
        <p:spPr>
          <a:xfrm>
            <a:off x="604013" y="636500"/>
            <a:ext cx="1028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merchant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52"/>
          <p:cNvSpPr txBox="1"/>
          <p:nvPr/>
        </p:nvSpPr>
        <p:spPr>
          <a:xfrm>
            <a:off x="7331575" y="486375"/>
            <a:ext cx="10287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payment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service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28" name="Google Shape;428;p52"/>
          <p:cNvCxnSpPr/>
          <p:nvPr/>
        </p:nvCxnSpPr>
        <p:spPr>
          <a:xfrm>
            <a:off x="862850" y="2079800"/>
            <a:ext cx="3235200" cy="24396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52"/>
          <p:cNvSpPr txBox="1"/>
          <p:nvPr/>
        </p:nvSpPr>
        <p:spPr>
          <a:xfrm rot="2208771">
            <a:off x="368504" y="3153548"/>
            <a:ext cx="3735962" cy="45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(1) Pay with BTC button &lt;transID, amount&gt;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0" name="Google Shape;430;p52"/>
          <p:cNvCxnSpPr>
            <a:stCxn id="423" idx="3"/>
          </p:cNvCxnSpPr>
          <p:nvPr/>
        </p:nvCxnSpPr>
        <p:spPr>
          <a:xfrm rot="10800000" flipH="1">
            <a:off x="5046013" y="2046113"/>
            <a:ext cx="2439600" cy="22446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52"/>
          <p:cNvSpPr txBox="1"/>
          <p:nvPr/>
        </p:nvSpPr>
        <p:spPr>
          <a:xfrm rot="-2596428">
            <a:off x="5053034" y="3153470"/>
            <a:ext cx="2633754" cy="4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(2) clicked &lt;transID, amount&gt;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2" name="Google Shape;432;p52"/>
          <p:cNvCxnSpPr/>
          <p:nvPr/>
        </p:nvCxnSpPr>
        <p:spPr>
          <a:xfrm rot="10800000" flipH="1">
            <a:off x="4834388" y="1514963"/>
            <a:ext cx="2439600" cy="22446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33" name="Google Shape;433;p52"/>
          <p:cNvSpPr txBox="1"/>
          <p:nvPr/>
        </p:nvSpPr>
        <p:spPr>
          <a:xfrm rot="-2596428">
            <a:off x="4684634" y="2342970"/>
            <a:ext cx="2633754" cy="4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(3) payment interaction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1725700" y="1060075"/>
            <a:ext cx="5401250" cy="2667000"/>
          </a:xfrm>
          <a:custGeom>
            <a:avLst/>
            <a:gdLst/>
            <a:ahLst/>
            <a:cxnLst/>
            <a:rect l="l" t="t" r="r" b="b"/>
            <a:pathLst>
              <a:path w="216050" h="106680" extrusionOk="0">
                <a:moveTo>
                  <a:pt x="216050" y="0"/>
                </a:moveTo>
                <a:lnTo>
                  <a:pt x="99508" y="106680"/>
                </a:lnTo>
                <a:lnTo>
                  <a:pt x="0" y="33618"/>
                </a:lnTo>
              </a:path>
            </a:pathLst>
          </a:cu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35" name="Google Shape;435;p52"/>
          <p:cNvSpPr txBox="1"/>
          <p:nvPr/>
        </p:nvSpPr>
        <p:spPr>
          <a:xfrm rot="-2596537">
            <a:off x="4832166" y="2164792"/>
            <a:ext cx="1170226" cy="4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(4) redirect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 rot="2160847">
            <a:off x="2528271" y="2544528"/>
            <a:ext cx="1333709" cy="45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(4b) ok so far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7" name="Google Shape;437;p52"/>
          <p:cNvCxnSpPr/>
          <p:nvPr/>
        </p:nvCxnSpPr>
        <p:spPr>
          <a:xfrm flipH="1">
            <a:off x="1848825" y="723900"/>
            <a:ext cx="5255700" cy="447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p52"/>
          <p:cNvSpPr txBox="1"/>
          <p:nvPr/>
        </p:nvSpPr>
        <p:spPr>
          <a:xfrm rot="1447">
            <a:off x="3031474" y="748150"/>
            <a:ext cx="28515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(5) confirm &lt;transID, amount&gt;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9" name="Google Shape;43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75" y="3577315"/>
            <a:ext cx="1028700" cy="1025485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result</a:t>
            </a:r>
            <a:endParaRPr/>
          </a:p>
        </p:txBody>
      </p:sp>
      <p:sp>
        <p:nvSpPr>
          <p:cNvPr id="445" name="Google Shape;445;p53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customer: pays Bitcoins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merchant: gets dollars, minus a small percentage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payment service: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gets Bitcoins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pays dollars (keeps small percentage)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absorbs risk: security, exchange rate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needs to exchange Bitcoins for dollars, in volume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Transaction Fees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body" idx="1"/>
          </p:nvPr>
        </p:nvSpPr>
        <p:spPr>
          <a:xfrm>
            <a:off x="542025" y="863975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Recall: 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transaction fee = value of inputs - value of outputs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fee goes to miner who records the transaction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Interesting economics, discussed in later lecture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How are transaction fees set today?</a:t>
            </a:r>
            <a:endParaRPr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>
            <a:spLocks noGrp="1"/>
          </p:cNvSpPr>
          <p:nvPr>
            <p:ph type="body" idx="1"/>
          </p:nvPr>
        </p:nvSpPr>
        <p:spPr>
          <a:xfrm>
            <a:off x="542025" y="863975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Costs resources for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peers to relay your transaction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miner to record your transaction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Transaction fee compensates for (some of) these costs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Generally, higher fee means transaction will be forwarded and recorded faster.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availability: You can spend your coins.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security: Nobody else can spend your coins.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convenience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>
            <a:spLocks noGrp="1"/>
          </p:cNvSpPr>
          <p:nvPr>
            <p:ph type="body" idx="1"/>
          </p:nvPr>
        </p:nvSpPr>
        <p:spPr>
          <a:xfrm>
            <a:off x="542025" y="219625"/>
            <a:ext cx="8229600" cy="4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Current consensus fees: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No fee if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	tx less than 1000 bytes in size,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	all outputs are 0.01 BTC or larger, and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	priority is large enough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Priority = (sum of inputAge*inputValue) / (trans size)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Otherwise fee is 0.0001 BTC per 1000 bytes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Approx transaction size: 148 N</a:t>
            </a:r>
            <a:r>
              <a:rPr lang="en" sz="2400" baseline="-25000"/>
              <a:t>inputs</a:t>
            </a:r>
            <a:r>
              <a:rPr lang="en" sz="2400"/>
              <a:t>+ 34 N</a:t>
            </a:r>
            <a:r>
              <a:rPr lang="en" sz="2400" baseline="-25000"/>
              <a:t>outputs</a:t>
            </a:r>
            <a:r>
              <a:rPr lang="en" sz="2400"/>
              <a:t> + 10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>
            <a:spLocks noGrp="1"/>
          </p:cNvSpPr>
          <p:nvPr>
            <p:ph type="body" idx="1"/>
          </p:nvPr>
        </p:nvSpPr>
        <p:spPr>
          <a:xfrm>
            <a:off x="542025" y="880775"/>
            <a:ext cx="8229600" cy="3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Most miners enforce the consensus fee structure.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If you don’t pay the consensus fee, your transaction will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take longer to be recorded.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Miners prioritize transactions based on fees and the priority formula.</a:t>
            </a:r>
            <a:endParaRPr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Currency Exchange Markets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0" descr="Screen Shot 2014-07-29 at 10.24.0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800" y="457950"/>
            <a:ext cx="6539576" cy="46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0"/>
          <p:cNvSpPr txBox="1"/>
          <p:nvPr/>
        </p:nvSpPr>
        <p:spPr>
          <a:xfrm>
            <a:off x="74700" y="49100"/>
            <a:ext cx="3158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http://bitcoincharts.com/markets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 descr="Screen Shot 2014-07-29 at 10.31.5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25" y="343487"/>
            <a:ext cx="8663850" cy="44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"/>
            <a:ext cx="7052975" cy="46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market dynamics</a:t>
            </a:r>
            <a:endParaRPr/>
          </a:p>
        </p:txBody>
      </p:sp>
      <p:sp>
        <p:nvSpPr>
          <p:cNvPr id="497" name="Google Shape;497;p63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market matches buyer and seller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large, liquid market reaches a consensus price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price set by supply (of BTC) and demand (for BTC)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of Bitcoins</a:t>
            </a:r>
            <a:endParaRPr/>
          </a:p>
        </p:txBody>
      </p:sp>
      <p:sp>
        <p:nvSpPr>
          <p:cNvPr id="503" name="Google Shape;503;p64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supply = coins in circulation (+ demand deposits?)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coins in circulation: fixed number, currently ~13.1 million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When to include demand deposits?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When they can actually be sold in the market.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 for Bitcoins</a:t>
            </a:r>
            <a:endParaRPr/>
          </a:p>
        </p:txBody>
      </p:sp>
      <p:sp>
        <p:nvSpPr>
          <p:cNvPr id="509" name="Google Shape;509;p65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BTC demanded to mediate fiat-currency transactions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Alice buys BTC for $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Alice sends BTC to Bob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Bob sells BTC for $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BTC demanded as an investment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if the market thinks demand will go up in future</a:t>
            </a:r>
            <a:endParaRPr sz="2400"/>
          </a:p>
        </p:txBody>
      </p:sp>
      <p:sp>
        <p:nvSpPr>
          <p:cNvPr id="510" name="Google Shape;510;p65"/>
          <p:cNvSpPr/>
          <p:nvPr/>
        </p:nvSpPr>
        <p:spPr>
          <a:xfrm>
            <a:off x="4513325" y="1809600"/>
            <a:ext cx="256200" cy="12909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5"/>
          <p:cNvSpPr txBox="1"/>
          <p:nvPr/>
        </p:nvSpPr>
        <p:spPr>
          <a:xfrm>
            <a:off x="4769525" y="22264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Trebuchet MS"/>
                <a:ea typeface="Trebuchet MS"/>
                <a:cs typeface="Trebuchet MS"/>
                <a:sym typeface="Trebuchet MS"/>
              </a:rPr>
              <a:t>BTC “out of circulation” during this time</a:t>
            </a:r>
            <a:endParaRPr>
              <a:solidFill>
                <a:srgbClr val="66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6"/>
          <p:cNvSpPr txBox="1">
            <a:spLocks noGrp="1"/>
          </p:cNvSpPr>
          <p:nvPr>
            <p:ph type="body" idx="1"/>
          </p:nvPr>
        </p:nvSpPr>
        <p:spPr>
          <a:xfrm>
            <a:off x="553225" y="465200"/>
            <a:ext cx="8229600" cy="2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Simple model of transaction-demand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 = total transaction value mediated via BTC ($ / sec)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 = duration that BTC is needed by a transaction (sec)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 = supply of BTC </a:t>
            </a:r>
            <a:r>
              <a:rPr lang="en" sz="1800"/>
              <a:t>(not including BTC held as long-term investments)</a:t>
            </a:r>
            <a:endParaRPr sz="2400"/>
          </a:p>
        </p:txBody>
      </p:sp>
      <p:grpSp>
        <p:nvGrpSpPr>
          <p:cNvPr id="517" name="Google Shape;517;p66"/>
          <p:cNvGrpSpPr/>
          <p:nvPr/>
        </p:nvGrpSpPr>
        <p:grpSpPr>
          <a:xfrm>
            <a:off x="597500" y="3842100"/>
            <a:ext cx="4624750" cy="672300"/>
            <a:chOff x="597500" y="3842100"/>
            <a:chExt cx="4624750" cy="672300"/>
          </a:xfrm>
        </p:grpSpPr>
        <p:sp>
          <p:nvSpPr>
            <p:cNvPr id="518" name="Google Shape;518;p66"/>
            <p:cNvSpPr/>
            <p:nvPr/>
          </p:nvSpPr>
          <p:spPr>
            <a:xfrm>
              <a:off x="597500" y="3922200"/>
              <a:ext cx="3286200" cy="512100"/>
            </a:xfrm>
            <a:prstGeom prst="rect">
              <a:avLst/>
            </a:prstGeom>
            <a:solidFill>
              <a:srgbClr val="FFF2C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" name="Google Shape;519;p66"/>
            <p:cNvGrpSpPr/>
            <p:nvPr/>
          </p:nvGrpSpPr>
          <p:grpSpPr>
            <a:xfrm>
              <a:off x="605250" y="3842100"/>
              <a:ext cx="4617000" cy="672300"/>
              <a:chOff x="1443450" y="4030425"/>
              <a:chExt cx="4617000" cy="672300"/>
            </a:xfrm>
          </p:grpSpPr>
          <p:sp>
            <p:nvSpPr>
              <p:cNvPr id="520" name="Google Shape;520;p66"/>
              <p:cNvSpPr txBox="1"/>
              <p:nvPr/>
            </p:nvSpPr>
            <p:spPr>
              <a:xfrm>
                <a:off x="1443450" y="4030425"/>
                <a:ext cx="341400" cy="6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T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P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521" name="Google Shape;521;p66"/>
              <p:cNvCxnSpPr/>
              <p:nvPr/>
            </p:nvCxnSpPr>
            <p:spPr>
              <a:xfrm>
                <a:off x="1443450" y="4366575"/>
                <a:ext cx="341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2" name="Google Shape;522;p66"/>
              <p:cNvSpPr txBox="1"/>
              <p:nvPr/>
            </p:nvSpPr>
            <p:spPr>
              <a:xfrm>
                <a:off x="1784850" y="4170675"/>
                <a:ext cx="4275600" cy="3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Bitcoins needed per second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23" name="Google Shape;523;p66"/>
          <p:cNvGrpSpPr/>
          <p:nvPr/>
        </p:nvGrpSpPr>
        <p:grpSpPr>
          <a:xfrm>
            <a:off x="586850" y="3109800"/>
            <a:ext cx="4635400" cy="672300"/>
            <a:chOff x="586850" y="3109800"/>
            <a:chExt cx="4635400" cy="672300"/>
          </a:xfrm>
        </p:grpSpPr>
        <p:sp>
          <p:nvSpPr>
            <p:cNvPr id="524" name="Google Shape;524;p66"/>
            <p:cNvSpPr/>
            <p:nvPr/>
          </p:nvSpPr>
          <p:spPr>
            <a:xfrm>
              <a:off x="586850" y="3218000"/>
              <a:ext cx="4353300" cy="512100"/>
            </a:xfrm>
            <a:prstGeom prst="rect">
              <a:avLst/>
            </a:prstGeom>
            <a:solidFill>
              <a:srgbClr val="FFF2C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66"/>
            <p:cNvGrpSpPr/>
            <p:nvPr/>
          </p:nvGrpSpPr>
          <p:grpSpPr>
            <a:xfrm>
              <a:off x="605250" y="3109800"/>
              <a:ext cx="4617000" cy="672300"/>
              <a:chOff x="1443450" y="3338400"/>
              <a:chExt cx="4617000" cy="672300"/>
            </a:xfrm>
          </p:grpSpPr>
          <p:sp>
            <p:nvSpPr>
              <p:cNvPr id="526" name="Google Shape;526;p66"/>
              <p:cNvSpPr txBox="1"/>
              <p:nvPr/>
            </p:nvSpPr>
            <p:spPr>
              <a:xfrm>
                <a:off x="1443450" y="3338400"/>
                <a:ext cx="341400" cy="6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S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D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527" name="Google Shape;527;p66"/>
              <p:cNvCxnSpPr/>
              <p:nvPr/>
            </p:nvCxnSpPr>
            <p:spPr>
              <a:xfrm>
                <a:off x="1443450" y="3674550"/>
                <a:ext cx="341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8" name="Google Shape;528;p66"/>
              <p:cNvSpPr txBox="1"/>
              <p:nvPr/>
            </p:nvSpPr>
            <p:spPr>
              <a:xfrm>
                <a:off x="1784850" y="3478650"/>
                <a:ext cx="4275600" cy="3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Bitcoins become available per second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29" name="Google Shape;529;p66"/>
          <p:cNvGrpSpPr/>
          <p:nvPr/>
        </p:nvGrpSpPr>
        <p:grpSpPr>
          <a:xfrm>
            <a:off x="6167125" y="3362850"/>
            <a:ext cx="1621850" cy="1237800"/>
            <a:chOff x="6167125" y="3362850"/>
            <a:chExt cx="1621850" cy="1237800"/>
          </a:xfrm>
        </p:grpSpPr>
        <p:sp>
          <p:nvSpPr>
            <p:cNvPr id="530" name="Google Shape;530;p66"/>
            <p:cNvSpPr/>
            <p:nvPr/>
          </p:nvSpPr>
          <p:spPr>
            <a:xfrm>
              <a:off x="6167125" y="3362850"/>
              <a:ext cx="1621800" cy="12378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6"/>
            <p:cNvSpPr txBox="1"/>
            <p:nvPr/>
          </p:nvSpPr>
          <p:spPr>
            <a:xfrm>
              <a:off x="6284475" y="3384175"/>
              <a:ext cx="15045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Equilibrium: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 = 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2" name="Google Shape;532;p66"/>
            <p:cNvSpPr txBox="1"/>
            <p:nvPr/>
          </p:nvSpPr>
          <p:spPr>
            <a:xfrm>
              <a:off x="6724950" y="3821700"/>
              <a:ext cx="5199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TD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3" name="Google Shape;533;p66"/>
            <p:cNvSpPr txBox="1"/>
            <p:nvPr/>
          </p:nvSpPr>
          <p:spPr>
            <a:xfrm>
              <a:off x="6811800" y="4129500"/>
              <a:ext cx="3462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S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34" name="Google Shape;534;p66"/>
            <p:cNvCxnSpPr/>
            <p:nvPr/>
          </p:nvCxnSpPr>
          <p:spPr>
            <a:xfrm>
              <a:off x="6787500" y="4205700"/>
              <a:ext cx="394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457200" y="432125"/>
            <a:ext cx="8229600" cy="44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Simplest approach: store key in a file,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on your computer or phone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convenient.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available as your device.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400"/>
              <a:t>device lost/wiped ⇒ key lost ⇒ coins lost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secure as your device.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r>
              <a:rPr lang="en" sz="2400"/>
              <a:t>device compromised ⇒ key leaked ⇒ coins stolen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100" y="1198475"/>
            <a:ext cx="2780699" cy="20855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Wallet software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Keeps track of your coins, provides nice user interface.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Nice trick: use a separate address/key for each coin.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benefits privacy (looks like separate owners)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wallet can do the bookkeeping, user needn’t know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addresses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Encode as text string: base58 notation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  <a:p>
            <a:pPr marL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9F9F9"/>
                </a:highlight>
              </a:rPr>
              <a:t>123456789ABCDEFGHJKLMNPQRSTUVWXYZabcdefghijkmnopqrstuvwxyz</a:t>
            </a:r>
            <a:endParaRPr sz="1800"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or use QR code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 descr="Screen Shot 2014-08-05 at 8.07.4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863" y="3210213"/>
            <a:ext cx="147637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Hot and Cold Storage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1227</Words>
  <Application>Microsoft Macintosh PowerPoint</Application>
  <PresentationFormat>On-screen Show (16:9)</PresentationFormat>
  <Paragraphs>386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Times New Roman</vt:lpstr>
      <vt:lpstr>Trebuchet MS</vt:lpstr>
      <vt:lpstr>Verdana</vt:lpstr>
      <vt:lpstr>Simple Light</vt:lpstr>
      <vt:lpstr>CS-482: Introduction to Blockchain and CryptoCurrency</vt:lpstr>
      <vt:lpstr>PowerPoint Presentation</vt:lpstr>
      <vt:lpstr>PowerPoint Presentation</vt:lpstr>
      <vt:lpstr>PowerPoint Presentation</vt:lpstr>
      <vt:lpstr>Goals</vt:lpstr>
      <vt:lpstr>PowerPoint Presentation</vt:lpstr>
      <vt:lpstr>Wallet software</vt:lpstr>
      <vt:lpstr>Encoding addresses</vt:lpstr>
      <vt:lpstr>PowerPoint Presentation</vt:lpstr>
      <vt:lpstr>Hot storage</vt:lpstr>
      <vt:lpstr>Hot storage</vt:lpstr>
      <vt:lpstr>Hot storage</vt:lpstr>
      <vt:lpstr>PowerPoint Presentation</vt:lpstr>
      <vt:lpstr>PowerPoint Presentation</vt:lpstr>
      <vt:lpstr>PowerPoint Presentation</vt:lpstr>
      <vt:lpstr>PowerPoint Presentation</vt:lpstr>
      <vt:lpstr>How to store cold info</vt:lpstr>
      <vt:lpstr>PowerPoint Presentation</vt:lpstr>
      <vt:lpstr>Secret sharing</vt:lpstr>
      <vt:lpstr>PowerPoint Presentation</vt:lpstr>
      <vt:lpstr>Secret sharing</vt:lpstr>
      <vt:lpstr>Secret sharing</vt:lpstr>
      <vt:lpstr>Multi-sig</vt:lpstr>
      <vt:lpstr>Example</vt:lpstr>
      <vt:lpstr>PowerPoint Presentation</vt:lpstr>
      <vt:lpstr>Online wallet</vt:lpstr>
      <vt:lpstr>Online wallet tradeoffs</vt:lpstr>
      <vt:lpstr>Bank-like services</vt:lpstr>
      <vt:lpstr>Bitcoin Exchanges</vt:lpstr>
      <vt:lpstr>What happens when you buy BTC</vt:lpstr>
      <vt:lpstr>Exchanges: Pros and 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Bank Regulation</vt:lpstr>
      <vt:lpstr>Proof of Reserve</vt:lpstr>
      <vt:lpstr>PowerPoint Presentation</vt:lpstr>
      <vt:lpstr>PowerPoint Presentation</vt:lpstr>
      <vt:lpstr>Proof of Reserve</vt:lpstr>
      <vt:lpstr>PowerPoint Presentation</vt:lpstr>
      <vt:lpstr>Scenario: merchant accepts BTC</vt:lpstr>
      <vt:lpstr>PowerPoint Presentation</vt:lpstr>
      <vt:lpstr>PowerPoint Presentation</vt:lpstr>
      <vt:lpstr>End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market dynamics</vt:lpstr>
      <vt:lpstr>Supply of Bitcoins</vt:lpstr>
      <vt:lpstr>Demand for Bitcoins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CS-482: Introduction to Blockchain and CryptoCurrency</dc:title>
  <cp:lastModifiedBy>Muhammad Uzair Khan</cp:lastModifiedBy>
  <cp:revision>5</cp:revision>
  <dcterms:modified xsi:type="dcterms:W3CDTF">2019-05-27T12:23:43Z</dcterms:modified>
</cp:coreProperties>
</file>